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361488" cy="7021513"/>
  <p:notesSz cx="6858000" cy="9144000"/>
  <p:defaultTextStyle>
    <a:defPPr>
      <a:defRPr lang="es-VE"/>
    </a:defPPr>
    <a:lvl1pPr marL="0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8081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6163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404244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72325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40407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808488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76570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44651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9999FF"/>
    <a:srgbClr val="6666FF"/>
    <a:srgbClr val="FF9900"/>
    <a:srgbClr val="0066FF"/>
    <a:srgbClr val="0099CC"/>
    <a:srgbClr val="BDE4FF"/>
    <a:srgbClr val="FFFFFF"/>
    <a:srgbClr val="0099FF"/>
    <a:srgbClr val="FFC97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53405" autoAdjust="0"/>
  </p:normalViewPr>
  <p:slideViewPr>
    <p:cSldViewPr>
      <p:cViewPr>
        <p:scale>
          <a:sx n="86" d="100"/>
          <a:sy n="86" d="100"/>
        </p:scale>
        <p:origin x="-2094" y="-162"/>
      </p:cViewPr>
      <p:guideLst>
        <p:guide orient="horz" pos="2212"/>
        <p:guide pos="29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02112" y="2181221"/>
            <a:ext cx="7957265" cy="150507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4223" y="3978857"/>
            <a:ext cx="6553042" cy="17943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39493" y="4511973"/>
            <a:ext cx="7957265" cy="1394550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39493" y="2976018"/>
            <a:ext cx="7957265" cy="15359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8075" y="1638354"/>
            <a:ext cx="4134657" cy="46338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8757" y="1638354"/>
            <a:ext cx="4134657" cy="46338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074" y="1571714"/>
            <a:ext cx="4136283" cy="655016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8081" indent="0">
              <a:buNone/>
              <a:defRPr sz="2000" b="1"/>
            </a:lvl2pPr>
            <a:lvl3pPr marL="936163" indent="0">
              <a:buNone/>
              <a:defRPr sz="1800" b="1"/>
            </a:lvl3pPr>
            <a:lvl4pPr marL="1404244" indent="0">
              <a:buNone/>
              <a:defRPr sz="1600" b="1"/>
            </a:lvl4pPr>
            <a:lvl5pPr marL="1872325" indent="0">
              <a:buNone/>
              <a:defRPr sz="1600" b="1"/>
            </a:lvl5pPr>
            <a:lvl6pPr marL="2340407" indent="0">
              <a:buNone/>
              <a:defRPr sz="1600" b="1"/>
            </a:lvl6pPr>
            <a:lvl7pPr marL="2808488" indent="0">
              <a:buNone/>
              <a:defRPr sz="1600" b="1"/>
            </a:lvl7pPr>
            <a:lvl8pPr marL="3276570" indent="0">
              <a:buNone/>
              <a:defRPr sz="1600" b="1"/>
            </a:lvl8pPr>
            <a:lvl9pPr marL="3744651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8074" y="2226730"/>
            <a:ext cx="4136283" cy="4045497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755506" y="1571714"/>
            <a:ext cx="4137908" cy="655016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8081" indent="0">
              <a:buNone/>
              <a:defRPr sz="2000" b="1"/>
            </a:lvl2pPr>
            <a:lvl3pPr marL="936163" indent="0">
              <a:buNone/>
              <a:defRPr sz="1800" b="1"/>
            </a:lvl3pPr>
            <a:lvl4pPr marL="1404244" indent="0">
              <a:buNone/>
              <a:defRPr sz="1600" b="1"/>
            </a:lvl4pPr>
            <a:lvl5pPr marL="1872325" indent="0">
              <a:buNone/>
              <a:defRPr sz="1600" b="1"/>
            </a:lvl5pPr>
            <a:lvl6pPr marL="2340407" indent="0">
              <a:buNone/>
              <a:defRPr sz="1600" b="1"/>
            </a:lvl6pPr>
            <a:lvl7pPr marL="2808488" indent="0">
              <a:buNone/>
              <a:defRPr sz="1600" b="1"/>
            </a:lvl7pPr>
            <a:lvl8pPr marL="3276570" indent="0">
              <a:buNone/>
              <a:defRPr sz="1600" b="1"/>
            </a:lvl8pPr>
            <a:lvl9pPr marL="3744651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55506" y="2226730"/>
            <a:ext cx="4137908" cy="4045497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075" y="279560"/>
            <a:ext cx="3079865" cy="11897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660082" y="279561"/>
            <a:ext cx="5233332" cy="5992667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8075" y="1469317"/>
            <a:ext cx="3079865" cy="4802910"/>
          </a:xfrm>
        </p:spPr>
        <p:txBody>
          <a:bodyPr/>
          <a:lstStyle>
            <a:lvl1pPr marL="0" indent="0">
              <a:buNone/>
              <a:defRPr sz="1400"/>
            </a:lvl1pPr>
            <a:lvl2pPr marL="468081" indent="0">
              <a:buNone/>
              <a:defRPr sz="1200"/>
            </a:lvl2pPr>
            <a:lvl3pPr marL="936163" indent="0">
              <a:buNone/>
              <a:defRPr sz="1000"/>
            </a:lvl3pPr>
            <a:lvl4pPr marL="1404244" indent="0">
              <a:buNone/>
              <a:defRPr sz="900"/>
            </a:lvl4pPr>
            <a:lvl5pPr marL="1872325" indent="0">
              <a:buNone/>
              <a:defRPr sz="900"/>
            </a:lvl5pPr>
            <a:lvl6pPr marL="2340407" indent="0">
              <a:buNone/>
              <a:defRPr sz="900"/>
            </a:lvl6pPr>
            <a:lvl7pPr marL="2808488" indent="0">
              <a:buNone/>
              <a:defRPr sz="900"/>
            </a:lvl7pPr>
            <a:lvl8pPr marL="3276570" indent="0">
              <a:buNone/>
              <a:defRPr sz="900"/>
            </a:lvl8pPr>
            <a:lvl9pPr marL="3744651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34917" y="4915059"/>
            <a:ext cx="5616893" cy="5802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34917" y="627385"/>
            <a:ext cx="5616893" cy="4212908"/>
          </a:xfrm>
        </p:spPr>
        <p:txBody>
          <a:bodyPr/>
          <a:lstStyle>
            <a:lvl1pPr marL="0" indent="0">
              <a:buNone/>
              <a:defRPr sz="3300"/>
            </a:lvl1pPr>
            <a:lvl2pPr marL="468081" indent="0">
              <a:buNone/>
              <a:defRPr sz="2900"/>
            </a:lvl2pPr>
            <a:lvl3pPr marL="936163" indent="0">
              <a:buNone/>
              <a:defRPr sz="2500"/>
            </a:lvl3pPr>
            <a:lvl4pPr marL="1404244" indent="0">
              <a:buNone/>
              <a:defRPr sz="2000"/>
            </a:lvl4pPr>
            <a:lvl5pPr marL="1872325" indent="0">
              <a:buNone/>
              <a:defRPr sz="2000"/>
            </a:lvl5pPr>
            <a:lvl6pPr marL="2340407" indent="0">
              <a:buNone/>
              <a:defRPr sz="2000"/>
            </a:lvl6pPr>
            <a:lvl7pPr marL="2808488" indent="0">
              <a:buNone/>
              <a:defRPr sz="2000"/>
            </a:lvl7pPr>
            <a:lvl8pPr marL="3276570" indent="0">
              <a:buNone/>
              <a:defRPr sz="2000"/>
            </a:lvl8pPr>
            <a:lvl9pPr marL="3744651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34917" y="5495310"/>
            <a:ext cx="5616893" cy="824052"/>
          </a:xfrm>
        </p:spPr>
        <p:txBody>
          <a:bodyPr/>
          <a:lstStyle>
            <a:lvl1pPr marL="0" indent="0">
              <a:buNone/>
              <a:defRPr sz="1400"/>
            </a:lvl1pPr>
            <a:lvl2pPr marL="468081" indent="0">
              <a:buNone/>
              <a:defRPr sz="1200"/>
            </a:lvl2pPr>
            <a:lvl3pPr marL="936163" indent="0">
              <a:buNone/>
              <a:defRPr sz="1000"/>
            </a:lvl3pPr>
            <a:lvl4pPr marL="1404244" indent="0">
              <a:buNone/>
              <a:defRPr sz="900"/>
            </a:lvl4pPr>
            <a:lvl5pPr marL="1872325" indent="0">
              <a:buNone/>
              <a:defRPr sz="900"/>
            </a:lvl5pPr>
            <a:lvl6pPr marL="2340407" indent="0">
              <a:buNone/>
              <a:defRPr sz="900"/>
            </a:lvl6pPr>
            <a:lvl7pPr marL="2808488" indent="0">
              <a:buNone/>
              <a:defRPr sz="900"/>
            </a:lvl7pPr>
            <a:lvl8pPr marL="3276570" indent="0">
              <a:buNone/>
              <a:defRPr sz="900"/>
            </a:lvl8pPr>
            <a:lvl9pPr marL="3744651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7079" y="281187"/>
            <a:ext cx="2106335" cy="599104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68074" y="281187"/>
            <a:ext cx="6162980" cy="599104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68075" y="281186"/>
            <a:ext cx="8425339" cy="1170252"/>
          </a:xfrm>
          <a:prstGeom prst="rect">
            <a:avLst/>
          </a:prstGeom>
        </p:spPr>
        <p:txBody>
          <a:bodyPr vert="horz" lIns="93616" tIns="46808" rIns="93616" bIns="468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075" y="1638354"/>
            <a:ext cx="8425339" cy="4633874"/>
          </a:xfrm>
          <a:prstGeom prst="rect">
            <a:avLst/>
          </a:prstGeom>
        </p:spPr>
        <p:txBody>
          <a:bodyPr vert="horz" lIns="93616" tIns="46808" rIns="93616" bIns="468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68075" y="6507903"/>
            <a:ext cx="2184347" cy="373831"/>
          </a:xfrm>
          <a:prstGeom prst="rect">
            <a:avLst/>
          </a:prstGeom>
        </p:spPr>
        <p:txBody>
          <a:bodyPr vert="horz" lIns="93616" tIns="46808" rIns="93616" bIns="4680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21A4D-E70C-4973-8D17-F8D4DAAD4163}" type="datetimeFigureOut">
              <a:rPr lang="es-VE" smtClean="0"/>
              <a:pPr/>
              <a:t>27/02/2015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98509" y="6507903"/>
            <a:ext cx="2964471" cy="373831"/>
          </a:xfrm>
          <a:prstGeom prst="rect">
            <a:avLst/>
          </a:prstGeom>
        </p:spPr>
        <p:txBody>
          <a:bodyPr vert="horz" lIns="93616" tIns="46808" rIns="93616" bIns="4680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709067" y="6507903"/>
            <a:ext cx="2184347" cy="373831"/>
          </a:xfrm>
          <a:prstGeom prst="rect">
            <a:avLst/>
          </a:prstGeom>
        </p:spPr>
        <p:txBody>
          <a:bodyPr vert="horz" lIns="93616" tIns="46808" rIns="93616" bIns="4680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D268F-4E93-4A33-BD92-6DD90C05694B}" type="slidenum">
              <a:rPr lang="es-VE" smtClean="0"/>
              <a:pPr/>
              <a:t>‹Nº›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36163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ivilisac.org/civilis/wp-content/uploads/Matriz-de-Temas-PIDESC.pdf" TargetMode="External"/><Relationship Id="rId13" Type="http://schemas.openxmlformats.org/officeDocument/2006/relationships/hyperlink" Target="http://www.ohchr.org/SP/ProfessionalInterest/Pages/CESCR.aspx" TargetMode="External"/><Relationship Id="rId3" Type="http://schemas.openxmlformats.org/officeDocument/2006/relationships/hyperlink" Target="http://www.civilisac.org/civilis/wp-content/uploads/Informe-del-Estado-PIDCP-2012.pdf" TargetMode="External"/><Relationship Id="rId7" Type="http://schemas.openxmlformats.org/officeDocument/2006/relationships/hyperlink" Target="http://www.civilisac.org/civilis/wp-content/uploads/Lista-de-Cuestiones-PIDCP.pdf" TargetMode="External"/><Relationship Id="rId12" Type="http://schemas.openxmlformats.org/officeDocument/2006/relationships/hyperlink" Target="http://www.ohchr.org/SP/ProfessionalInterest/Pages/CCPR.aspx" TargetMode="External"/><Relationship Id="rId2" Type="http://schemas.openxmlformats.org/officeDocument/2006/relationships/hyperlink" Target="http://www.civilisac.org/civilis/wp-content/uploads/Informe-del-Estado-PIDESC-2012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ivilisac.org/civilis/wp-content/uploads/Lista-de-Cuestiones-PIDESC.pdf" TargetMode="External"/><Relationship Id="rId11" Type="http://schemas.openxmlformats.org/officeDocument/2006/relationships/hyperlink" Target="http://tbinternet.ohchr.org/_layouts/TreatyBodyExternal/countries.aspx?CountryCode=VEN&amp;Lang=EN" TargetMode="External"/><Relationship Id="rId5" Type="http://schemas.openxmlformats.org/officeDocument/2006/relationships/hyperlink" Target="http://www.civilisac.org/civilis/wp-content/uploads/Observaciones-Finales-PIDCP-abril-2001.pdf" TargetMode="External"/><Relationship Id="rId15" Type="http://schemas.openxmlformats.org/officeDocument/2006/relationships/hyperlink" Target="mailto:civilisddhh.internacional@gmail.com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://www.civilisac.org/civilis/wp-content/uploads/Observaciones-finales-PIDESC-mayo-2001.pdf" TargetMode="External"/><Relationship Id="rId9" Type="http://schemas.openxmlformats.org/officeDocument/2006/relationships/hyperlink" Target="http://www.civilisac.org/civilis/wp-content/uploads/Matriz-de-Temas-PIDCP.pdf" TargetMode="External"/><Relationship Id="rId14" Type="http://schemas.openxmlformats.org/officeDocument/2006/relationships/hyperlink" Target="mailto:civilisac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0"/>
            <a:ext cx="9361488" cy="7073576"/>
            <a:chOff x="0" y="0"/>
            <a:chExt cx="9361488" cy="7073576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3960664" y="1"/>
              <a:ext cx="5400824" cy="1307683"/>
            </a:xfrm>
            <a:prstGeom prst="rect">
              <a:avLst/>
            </a:prstGeom>
            <a:solidFill>
              <a:srgbClr val="FF6600"/>
            </a:solidFill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vert="horz" wrap="square" lIns="93616" tIns="46808" rIns="93616" bIns="46808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ts val="1024"/>
                </a:spcAft>
              </a:pPr>
              <a:r>
                <a:rPr lang="es-VE" sz="1750" b="1" dirty="0">
                  <a:solidFill>
                    <a:srgbClr val="FFFFFF"/>
                  </a:solidFill>
                  <a:latin typeface="Century Gothic" pitchFamily="34" charset="0"/>
                  <a:cs typeface="Arial" pitchFamily="34" charset="0"/>
                </a:rPr>
                <a:t>¿Cómo </a:t>
              </a:r>
              <a:r>
                <a:rPr lang="es-VE" sz="1750" b="1" dirty="0" smtClean="0">
                  <a:solidFill>
                    <a:srgbClr val="FFFFFF"/>
                  </a:solidFill>
                  <a:latin typeface="Century Gothic" pitchFamily="34" charset="0"/>
                  <a:cs typeface="Arial" pitchFamily="34" charset="0"/>
                </a:rPr>
                <a:t>hacer </a:t>
              </a:r>
              <a:r>
                <a:rPr lang="es-VE" sz="1750" b="1" dirty="0">
                  <a:solidFill>
                    <a:srgbClr val="FFFFFF"/>
                  </a:solidFill>
                  <a:latin typeface="Century Gothic" pitchFamily="34" charset="0"/>
                  <a:cs typeface="Arial" pitchFamily="34" charset="0"/>
                </a:rPr>
                <a:t>Informes de la Sociedad Civil para los Exámenes de los Pactos Internacionales de Derechos Humanos</a:t>
              </a:r>
              <a:r>
                <a:rPr lang="es-VE" sz="1750" b="1" dirty="0" smtClean="0">
                  <a:solidFill>
                    <a:srgbClr val="FFFFFF"/>
                  </a:solidFill>
                  <a:latin typeface="Century Gothic" pitchFamily="34" charset="0"/>
                  <a:cs typeface="Arial" pitchFamily="34" charset="0"/>
                </a:rPr>
                <a:t>?</a:t>
              </a:r>
            </a:p>
            <a:p>
              <a:pPr algn="r" fontAlgn="base">
                <a:spcBef>
                  <a:spcPct val="0"/>
                </a:spcBef>
                <a:spcAft>
                  <a:spcPts val="1024"/>
                </a:spcAft>
              </a:pPr>
              <a:endParaRPr lang="es-VE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0" y="918468"/>
              <a:ext cx="3168576" cy="4544660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3616" tIns="46808" rIns="93616" bIns="46808" rtlCol="0">
              <a:spAutoFit/>
            </a:bodyPr>
            <a:lstStyle/>
            <a:p>
              <a:r>
                <a:rPr lang="es-VE" sz="850" b="1" dirty="0" smtClean="0">
                  <a:latin typeface="Century Gothic" pitchFamily="34" charset="0"/>
                </a:rPr>
                <a:t>¿</a:t>
              </a:r>
              <a:r>
                <a:rPr lang="es-VE" sz="850" b="1" dirty="0">
                  <a:latin typeface="Century Gothic" pitchFamily="34" charset="0"/>
                </a:rPr>
                <a:t>En qué </a:t>
              </a:r>
              <a:r>
                <a:rPr lang="es-VE" sz="850" b="1" dirty="0" smtClean="0">
                  <a:latin typeface="Century Gothic" pitchFamily="34" charset="0"/>
                </a:rPr>
                <a:t>consisten los exámenes?</a:t>
              </a:r>
            </a:p>
            <a:p>
              <a:endParaRPr lang="es-VE" sz="400" b="1" dirty="0" smtClean="0">
                <a:latin typeface="Century Gothic" pitchFamily="34" charset="0"/>
              </a:endParaRPr>
            </a:p>
            <a:p>
              <a:pPr algn="just"/>
              <a:r>
                <a:rPr lang="es-VE" sz="850" dirty="0" smtClean="0">
                  <a:latin typeface="Century Gothic" pitchFamily="34" charset="0"/>
                </a:rPr>
                <a:t>Es </a:t>
              </a:r>
              <a:r>
                <a:rPr lang="es-VE" sz="850" dirty="0">
                  <a:latin typeface="Century Gothic" pitchFamily="34" charset="0"/>
                </a:rPr>
                <a:t>una </a:t>
              </a:r>
              <a:r>
                <a:rPr lang="es-VE" sz="850" b="1" dirty="0">
                  <a:latin typeface="Century Gothic" pitchFamily="34" charset="0"/>
                </a:rPr>
                <a:t>revisión </a:t>
              </a:r>
              <a:r>
                <a:rPr lang="es-VE" sz="850" b="1" dirty="0" smtClean="0">
                  <a:latin typeface="Century Gothic" pitchFamily="34" charset="0"/>
                </a:rPr>
                <a:t>periódica </a:t>
              </a:r>
              <a:r>
                <a:rPr lang="es-VE" sz="850" dirty="0" smtClean="0">
                  <a:latin typeface="Century Gothic" pitchFamily="34" charset="0"/>
                </a:rPr>
                <a:t>del cumplimiento de </a:t>
              </a:r>
              <a:r>
                <a:rPr lang="es-VE" sz="850" dirty="0">
                  <a:latin typeface="Century Gothic" pitchFamily="34" charset="0"/>
                </a:rPr>
                <a:t>las obligaciones contraídas por el Estado </a:t>
              </a:r>
              <a:r>
                <a:rPr lang="es-VE" sz="850" dirty="0" smtClean="0">
                  <a:latin typeface="Century Gothic" pitchFamily="34" charset="0"/>
                </a:rPr>
                <a:t>en los </a:t>
              </a:r>
              <a:r>
                <a:rPr lang="es-VE" sz="850" dirty="0">
                  <a:latin typeface="Century Gothic" pitchFamily="34" charset="0"/>
                </a:rPr>
                <a:t>Pactos Internacionales de Derechos Humanos, a cargo de </a:t>
              </a:r>
              <a:r>
                <a:rPr lang="es-VE" sz="850" b="1" dirty="0" smtClean="0">
                  <a:latin typeface="Century Gothic" pitchFamily="34" charset="0"/>
                </a:rPr>
                <a:t>Comités </a:t>
              </a:r>
              <a:r>
                <a:rPr lang="es-VE" sz="850" b="1" dirty="0">
                  <a:latin typeface="Century Gothic" pitchFamily="34" charset="0"/>
                </a:rPr>
                <a:t>de Expertos </a:t>
              </a:r>
              <a:r>
                <a:rPr lang="es-VE" sz="850" b="1" dirty="0" smtClean="0">
                  <a:latin typeface="Century Gothic" pitchFamily="34" charset="0"/>
                </a:rPr>
                <a:t>Independientes de </a:t>
              </a:r>
              <a:r>
                <a:rPr lang="es-VE" sz="850" b="1" dirty="0">
                  <a:latin typeface="Century Gothic" pitchFamily="34" charset="0"/>
                </a:rPr>
                <a:t>las </a:t>
              </a:r>
              <a:r>
                <a:rPr lang="es-VE" sz="850" b="1" dirty="0" smtClean="0">
                  <a:latin typeface="Century Gothic" pitchFamily="34" charset="0"/>
                </a:rPr>
                <a:t>Naciones </a:t>
              </a:r>
              <a:r>
                <a:rPr lang="es-VE" sz="850" b="1" dirty="0">
                  <a:latin typeface="Century Gothic" pitchFamily="34" charset="0"/>
                </a:rPr>
                <a:t>Unidas</a:t>
              </a:r>
              <a:r>
                <a:rPr lang="es-VE" sz="850" dirty="0">
                  <a:latin typeface="Century Gothic" pitchFamily="34" charset="0"/>
                </a:rPr>
                <a:t>, que </a:t>
              </a:r>
              <a:r>
                <a:rPr lang="es-VE" sz="850" dirty="0" smtClean="0">
                  <a:latin typeface="Century Gothic" pitchFamily="34" charset="0"/>
                </a:rPr>
                <a:t>monitorean y supervisan su aplicación. </a:t>
              </a:r>
            </a:p>
            <a:p>
              <a:pPr algn="just"/>
              <a:endParaRPr lang="es-VE" sz="850" dirty="0">
                <a:latin typeface="Century Gothic" pitchFamily="34" charset="0"/>
              </a:endParaRPr>
            </a:p>
            <a:p>
              <a:pPr algn="just"/>
              <a:r>
                <a:rPr lang="es-VE" sz="850" dirty="0" smtClean="0">
                  <a:latin typeface="Century Gothic" pitchFamily="34" charset="0"/>
                </a:rPr>
                <a:t>La </a:t>
              </a:r>
              <a:r>
                <a:rPr lang="es-VE" sz="850" b="1" dirty="0">
                  <a:latin typeface="Century Gothic" pitchFamily="34" charset="0"/>
                </a:rPr>
                <a:t>República Bolivariana de </a:t>
              </a:r>
              <a:r>
                <a:rPr lang="es-VE" sz="850" b="1" dirty="0" smtClean="0">
                  <a:latin typeface="Century Gothic" pitchFamily="34" charset="0"/>
                </a:rPr>
                <a:t>Venezuela</a:t>
              </a:r>
              <a:r>
                <a:rPr lang="es-VE" sz="850" dirty="0" smtClean="0">
                  <a:latin typeface="Century Gothic" pitchFamily="34" charset="0"/>
                </a:rPr>
                <a:t> presentó sus Tercer y Cuarto Informe Periódico en el 2012, </a:t>
              </a:r>
              <a:r>
                <a:rPr lang="es-VE" sz="850" dirty="0">
                  <a:latin typeface="Century Gothic" pitchFamily="34" charset="0"/>
                </a:rPr>
                <a:t>a</a:t>
              </a:r>
              <a:r>
                <a:rPr lang="es-VE" sz="850" dirty="0" smtClean="0">
                  <a:latin typeface="Century Gothic" pitchFamily="34" charset="0"/>
                </a:rPr>
                <a:t>l PIDESC y al PIDCP, los cuales debían </a:t>
              </a:r>
              <a:r>
                <a:rPr lang="es-VE" sz="850" dirty="0">
                  <a:latin typeface="Century Gothic" pitchFamily="34" charset="0"/>
                </a:rPr>
                <a:t>presentarse en </a:t>
              </a:r>
              <a:r>
                <a:rPr lang="es-VE" sz="850" dirty="0" smtClean="0">
                  <a:latin typeface="Century Gothic" pitchFamily="34" charset="0"/>
                </a:rPr>
                <a:t>el 2005</a:t>
              </a:r>
              <a:r>
                <a:rPr lang="es-VE" sz="850" dirty="0">
                  <a:latin typeface="Century Gothic" pitchFamily="34" charset="0"/>
                </a:rPr>
                <a:t>, siendo </a:t>
              </a:r>
              <a:r>
                <a:rPr lang="es-VE" sz="850" dirty="0" smtClean="0">
                  <a:latin typeface="Century Gothic" pitchFamily="34" charset="0"/>
                </a:rPr>
                <a:t>el último examen </a:t>
              </a:r>
              <a:r>
                <a:rPr lang="es-VE" sz="850" dirty="0">
                  <a:latin typeface="Century Gothic" pitchFamily="34" charset="0"/>
                </a:rPr>
                <a:t>en </a:t>
              </a:r>
              <a:r>
                <a:rPr lang="es-VE" sz="850" dirty="0" smtClean="0">
                  <a:latin typeface="Century Gothic" pitchFamily="34" charset="0"/>
                </a:rPr>
                <a:t>el 2001</a:t>
              </a:r>
              <a:r>
                <a:rPr lang="es-VE" sz="850" dirty="0">
                  <a:latin typeface="Century Gothic" pitchFamily="34" charset="0"/>
                </a:rPr>
                <a:t>. </a:t>
              </a:r>
            </a:p>
            <a:p>
              <a:pPr algn="just"/>
              <a:endParaRPr lang="es-VE" sz="850" b="1" u="sng" dirty="0">
                <a:latin typeface="Century Gothic" pitchFamily="34" charset="0"/>
              </a:endParaRPr>
            </a:p>
            <a:p>
              <a:pPr algn="just"/>
              <a:r>
                <a:rPr lang="es-VE" sz="850" b="1" u="sng" dirty="0">
                  <a:latin typeface="Century Gothic" pitchFamily="34" charset="0"/>
                </a:rPr>
                <a:t>El Informe del Estado es la base del examen </a:t>
              </a:r>
              <a:r>
                <a:rPr lang="es-VE" sz="850" dirty="0">
                  <a:latin typeface="Century Gothic" pitchFamily="34" charset="0"/>
                </a:rPr>
                <a:t>(</a:t>
              </a:r>
              <a:r>
                <a:rPr lang="es-VE" sz="850" dirty="0">
                  <a:latin typeface="Century Gothic" pitchFamily="34" charset="0"/>
                  <a:hlinkClick r:id="rId2"/>
                </a:rPr>
                <a:t>IE/PIDESC</a:t>
              </a:r>
              <a:r>
                <a:rPr lang="es-VE" sz="850" dirty="0">
                  <a:latin typeface="Century Gothic" pitchFamily="34" charset="0"/>
                </a:rPr>
                <a:t> ; </a:t>
              </a:r>
              <a:r>
                <a:rPr lang="es-VE" sz="850" dirty="0">
                  <a:latin typeface="Century Gothic" pitchFamily="34" charset="0"/>
                  <a:hlinkClick r:id="rId3"/>
                </a:rPr>
                <a:t>IE/PIDCP</a:t>
              </a:r>
              <a:r>
                <a:rPr lang="es-VE" sz="850" dirty="0">
                  <a:latin typeface="Century Gothic" pitchFamily="34" charset="0"/>
                </a:rPr>
                <a:t>). Éste debe contener información </a:t>
              </a:r>
              <a:r>
                <a:rPr lang="es-VE" sz="850" dirty="0" smtClean="0">
                  <a:latin typeface="Century Gothic" pitchFamily="34" charset="0"/>
                </a:rPr>
                <a:t>detallada y actualizada sobre las medidas para garantizar los derechos de los Pactos, luego de los exámenes anteriores, y </a:t>
              </a:r>
              <a:r>
                <a:rPr lang="es-VE" sz="850" dirty="0">
                  <a:latin typeface="Century Gothic" pitchFamily="34" charset="0"/>
                </a:rPr>
                <a:t>s</a:t>
              </a:r>
              <a:r>
                <a:rPr lang="es-VE" sz="850" dirty="0" smtClean="0">
                  <a:latin typeface="Century Gothic" pitchFamily="34" charset="0"/>
                </a:rPr>
                <a:t>obre las recomendadas por el Comité en esa última </a:t>
              </a:r>
              <a:r>
                <a:rPr lang="es-VE" sz="850" dirty="0">
                  <a:latin typeface="Century Gothic" pitchFamily="34" charset="0"/>
                </a:rPr>
                <a:t>revisión (</a:t>
              </a:r>
              <a:r>
                <a:rPr lang="es-VE" sz="850" dirty="0" smtClean="0">
                  <a:latin typeface="Century Gothic" pitchFamily="34" charset="0"/>
                  <a:hlinkClick r:id="rId4"/>
                </a:rPr>
                <a:t>OF/PIDESC</a:t>
              </a:r>
              <a:r>
                <a:rPr lang="es-VE" sz="850" dirty="0" smtClean="0">
                  <a:latin typeface="Century Gothic" pitchFamily="34" charset="0"/>
                </a:rPr>
                <a:t>;</a:t>
              </a:r>
              <a:r>
                <a:rPr lang="es-VE" sz="850" dirty="0" smtClean="0">
                  <a:latin typeface="Century Gothic" pitchFamily="34" charset="0"/>
                  <a:hlinkClick r:id="rId5"/>
                </a:rPr>
                <a:t>OF/PIDCP</a:t>
              </a:r>
              <a:r>
                <a:rPr lang="es-VE" sz="850" dirty="0">
                  <a:latin typeface="Century Gothic" pitchFamily="34" charset="0"/>
                </a:rPr>
                <a:t>).</a:t>
              </a:r>
            </a:p>
            <a:p>
              <a:pPr algn="just"/>
              <a:endParaRPr lang="es-VE" sz="850" dirty="0">
                <a:latin typeface="Century Gothic" pitchFamily="34" charset="0"/>
              </a:endParaRPr>
            </a:p>
            <a:p>
              <a:pPr algn="just"/>
              <a:r>
                <a:rPr lang="es-VE" sz="850" b="1" u="sng" dirty="0">
                  <a:latin typeface="Century Gothic" pitchFamily="34" charset="0"/>
                </a:rPr>
                <a:t>El punto de partida del examen es la Lista de </a:t>
              </a:r>
              <a:r>
                <a:rPr lang="es-VE" sz="850" b="1" u="sng" dirty="0" smtClean="0">
                  <a:latin typeface="Century Gothic" pitchFamily="34" charset="0"/>
                </a:rPr>
                <a:t>Cuestiones</a:t>
              </a:r>
              <a:r>
                <a:rPr lang="es-VE" sz="850" b="1" dirty="0" smtClean="0">
                  <a:latin typeface="Century Gothic" pitchFamily="34" charset="0"/>
                </a:rPr>
                <a:t> </a:t>
              </a:r>
              <a:r>
                <a:rPr lang="es-VE" sz="850" dirty="0" smtClean="0">
                  <a:latin typeface="Century Gothic" pitchFamily="34" charset="0"/>
                </a:rPr>
                <a:t>(</a:t>
              </a:r>
              <a:r>
                <a:rPr lang="es-VE" sz="850" dirty="0" smtClean="0">
                  <a:latin typeface="Century Gothic" pitchFamily="34" charset="0"/>
                  <a:hlinkClick r:id="rId6"/>
                </a:rPr>
                <a:t>LC/PIDESC</a:t>
              </a:r>
              <a:r>
                <a:rPr lang="es-VE" sz="850" dirty="0" smtClean="0">
                  <a:latin typeface="Century Gothic" pitchFamily="34" charset="0"/>
                </a:rPr>
                <a:t>; </a:t>
              </a:r>
              <a:r>
                <a:rPr lang="es-VE" sz="850" dirty="0">
                  <a:latin typeface="Century Gothic" pitchFamily="34" charset="0"/>
                  <a:hlinkClick r:id="rId7"/>
                </a:rPr>
                <a:t>LC/PIDCP</a:t>
              </a:r>
              <a:r>
                <a:rPr lang="es-VE" sz="850" dirty="0">
                  <a:latin typeface="Century Gothic" pitchFamily="34" charset="0"/>
                </a:rPr>
                <a:t>) </a:t>
              </a:r>
              <a:r>
                <a:rPr lang="es-VE" sz="850" dirty="0" smtClean="0">
                  <a:latin typeface="Century Gothic" pitchFamily="34" charset="0"/>
                </a:rPr>
                <a:t>Esta lista comprende</a:t>
              </a:r>
              <a:r>
                <a:rPr lang="es-VE" sz="850" dirty="0">
                  <a:latin typeface="Century Gothic" pitchFamily="34" charset="0"/>
                </a:rPr>
                <a:t> </a:t>
              </a:r>
              <a:r>
                <a:rPr lang="es-VE" sz="850" dirty="0" smtClean="0">
                  <a:latin typeface="Century Gothic" pitchFamily="34" charset="0"/>
                </a:rPr>
                <a:t>los temas y preguntas que preocupan al </a:t>
              </a:r>
              <a:r>
                <a:rPr lang="es-VE" sz="850" dirty="0">
                  <a:latin typeface="Century Gothic" pitchFamily="34" charset="0"/>
                </a:rPr>
                <a:t>Comité </a:t>
              </a:r>
              <a:r>
                <a:rPr lang="es-VE" sz="850" dirty="0" smtClean="0">
                  <a:latin typeface="Century Gothic" pitchFamily="34" charset="0"/>
                </a:rPr>
                <a:t>a ser discutidas en </a:t>
              </a:r>
              <a:r>
                <a:rPr lang="es-VE" sz="850" dirty="0">
                  <a:latin typeface="Century Gothic" pitchFamily="34" charset="0"/>
                </a:rPr>
                <a:t>la sesión de diálogo con el </a:t>
              </a:r>
              <a:r>
                <a:rPr lang="es-VE" sz="850" dirty="0" smtClean="0">
                  <a:latin typeface="Century Gothic" pitchFamily="34" charset="0"/>
                </a:rPr>
                <a:t>Estado, y que </a:t>
              </a:r>
              <a:r>
                <a:rPr lang="es-VE" sz="850" dirty="0">
                  <a:latin typeface="Century Gothic" pitchFamily="34" charset="0"/>
                </a:rPr>
                <a:t>éste </a:t>
              </a:r>
              <a:r>
                <a:rPr lang="es-VE" sz="850" dirty="0" smtClean="0">
                  <a:latin typeface="Century Gothic" pitchFamily="34" charset="0"/>
                </a:rPr>
                <a:t>conocerá </a:t>
              </a:r>
              <a:r>
                <a:rPr lang="es-VE" sz="850" dirty="0">
                  <a:latin typeface="Century Gothic" pitchFamily="34" charset="0"/>
                </a:rPr>
                <a:t>antes para </a:t>
              </a:r>
              <a:r>
                <a:rPr lang="es-VE" sz="850" dirty="0" smtClean="0">
                  <a:latin typeface="Century Gothic" pitchFamily="34" charset="0"/>
                </a:rPr>
                <a:t>responder a ellas, y a </a:t>
              </a:r>
              <a:r>
                <a:rPr lang="es-VE" sz="850" dirty="0">
                  <a:latin typeface="Century Gothic" pitchFamily="34" charset="0"/>
                </a:rPr>
                <a:t>las que haga el Comité </a:t>
              </a:r>
              <a:r>
                <a:rPr lang="es-VE" sz="850" dirty="0" smtClean="0">
                  <a:latin typeface="Century Gothic" pitchFamily="34" charset="0"/>
                </a:rPr>
                <a:t>para aclarar cuestiones no explicadas de modo satisfactorio.</a:t>
              </a:r>
              <a:endParaRPr lang="es-VE" sz="850" dirty="0">
                <a:latin typeface="Century Gothic" pitchFamily="34" charset="0"/>
              </a:endParaRPr>
            </a:p>
            <a:p>
              <a:pPr algn="just"/>
              <a:endParaRPr lang="es-VE" sz="850" dirty="0">
                <a:latin typeface="Century Gothic" pitchFamily="34" charset="0"/>
              </a:endParaRPr>
            </a:p>
            <a:p>
              <a:pPr algn="just"/>
              <a:r>
                <a:rPr lang="es-VE" sz="850" dirty="0" smtClean="0">
                  <a:latin typeface="Century Gothic" pitchFamily="34" charset="0"/>
                </a:rPr>
                <a:t>Al concluir el </a:t>
              </a:r>
              <a:r>
                <a:rPr lang="es-VE" sz="850" dirty="0">
                  <a:latin typeface="Century Gothic" pitchFamily="34" charset="0"/>
                </a:rPr>
                <a:t>examen, el Comité </a:t>
              </a:r>
              <a:r>
                <a:rPr lang="es-VE" sz="850" dirty="0" smtClean="0">
                  <a:latin typeface="Century Gothic" pitchFamily="34" charset="0"/>
                </a:rPr>
                <a:t>presenta un </a:t>
              </a:r>
              <a:r>
                <a:rPr lang="es-VE" sz="850" b="1" u="sng" dirty="0">
                  <a:latin typeface="Century Gothic" pitchFamily="34" charset="0"/>
                </a:rPr>
                <a:t>Informe de Observaciones Finales</a:t>
              </a:r>
              <a:r>
                <a:rPr lang="es-VE" sz="850" b="1" dirty="0">
                  <a:latin typeface="Century Gothic" pitchFamily="34" charset="0"/>
                </a:rPr>
                <a:t> </a:t>
              </a:r>
              <a:r>
                <a:rPr lang="es-VE" sz="850" dirty="0">
                  <a:latin typeface="Century Gothic" pitchFamily="34" charset="0"/>
                </a:rPr>
                <a:t>con </a:t>
              </a:r>
              <a:r>
                <a:rPr lang="es-VE" sz="850" dirty="0" smtClean="0">
                  <a:latin typeface="Century Gothic" pitchFamily="34" charset="0"/>
                </a:rPr>
                <a:t>preocupaciones y recomendaciones </a:t>
              </a:r>
              <a:r>
                <a:rPr lang="es-VE" sz="850" dirty="0">
                  <a:latin typeface="Century Gothic" pitchFamily="34" charset="0"/>
                </a:rPr>
                <a:t>a las </a:t>
              </a:r>
              <a:r>
                <a:rPr lang="es-VE" sz="850" dirty="0" smtClean="0">
                  <a:latin typeface="Century Gothic" pitchFamily="34" charset="0"/>
                </a:rPr>
                <a:t>que </a:t>
              </a:r>
              <a:r>
                <a:rPr lang="es-VE" sz="850" dirty="0">
                  <a:latin typeface="Century Gothic" pitchFamily="34" charset="0"/>
                </a:rPr>
                <a:t>dará </a:t>
              </a:r>
              <a:r>
                <a:rPr lang="es-VE" sz="850" u="sng" dirty="0" smtClean="0">
                  <a:latin typeface="Century Gothic" pitchFamily="34" charset="0"/>
                </a:rPr>
                <a:t>seguimiento,</a:t>
              </a:r>
              <a:r>
                <a:rPr lang="es-VE" sz="850" dirty="0" smtClean="0">
                  <a:latin typeface="Century Gothic" pitchFamily="34" charset="0"/>
                </a:rPr>
                <a:t> y </a:t>
              </a:r>
              <a:r>
                <a:rPr lang="es-VE" sz="850" dirty="0">
                  <a:latin typeface="Century Gothic" pitchFamily="34" charset="0"/>
                </a:rPr>
                <a:t>fecha </a:t>
              </a:r>
              <a:r>
                <a:rPr lang="es-VE" sz="850" dirty="0" smtClean="0">
                  <a:latin typeface="Century Gothic" pitchFamily="34" charset="0"/>
                </a:rPr>
                <a:t>del </a:t>
              </a:r>
              <a:r>
                <a:rPr lang="es-VE" sz="850" dirty="0">
                  <a:latin typeface="Century Gothic" pitchFamily="34" charset="0"/>
                </a:rPr>
                <a:t>próximo examen. La Oficina del Alto Comisionado de </a:t>
              </a:r>
              <a:r>
                <a:rPr lang="es-VE" sz="850" dirty="0" smtClean="0">
                  <a:latin typeface="Century Gothic" pitchFamily="34" charset="0"/>
                </a:rPr>
                <a:t>la ONU para los Derechos Humanos (OACDH) elabora un </a:t>
              </a:r>
              <a:r>
                <a:rPr lang="es-VE" sz="850" b="1" u="sng" dirty="0">
                  <a:latin typeface="Century Gothic" pitchFamily="34" charset="0"/>
                </a:rPr>
                <a:t>Resumen Ejecutivo del diálogo</a:t>
              </a:r>
              <a:r>
                <a:rPr lang="es-VE" sz="850" dirty="0">
                  <a:latin typeface="Century Gothic" pitchFamily="34" charset="0"/>
                </a:rPr>
                <a:t>.</a:t>
              </a: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0" y="5382964"/>
              <a:ext cx="4032672" cy="166419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3616" tIns="46808" rIns="93616" bIns="46808" rtlCol="0">
              <a:spAutoFit/>
            </a:bodyPr>
            <a:lstStyle/>
            <a:p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P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asos  para </a:t>
              </a:r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la preparación 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del Informe</a:t>
              </a:r>
            </a:p>
            <a:p>
              <a:endParaRPr lang="es-VE" sz="850" b="1" dirty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Construir alianzas que incluya a activistas, organizaciones, redes y expertos.</a:t>
              </a:r>
            </a:p>
            <a:p>
              <a:pPr marL="228600" indent="-228600">
                <a:buFont typeface="+mj-lt"/>
                <a:buAutoNum type="arabi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Estudiar los Pactos y las Observaciones Generales de los Comités, para identificar los artículos y las disposiciones relacionadas con los temas de interés.</a:t>
              </a:r>
            </a:p>
            <a:p>
              <a:pPr marL="228600" indent="-228600">
                <a:buFont typeface="+mj-lt"/>
                <a:buAutoNum type="arabi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Leer y ubicar los temas en el Informe del Estado, la Lista de Cuestiones y las Observaciones Finales del anterior examen. Ver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  <a:hlinkClick r:id="rId8"/>
                </a:rPr>
                <a:t>Matrices de Temas PIDESC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y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  <a:hlinkClick r:id="rId9"/>
                </a:rPr>
                <a:t>Matriz de Temas PIDCP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.</a:t>
              </a:r>
            </a:p>
            <a:p>
              <a:pPr marL="228600" indent="-228600">
                <a:buFont typeface="+mj-lt"/>
                <a:buAutoNum type="arabi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Trabajar de manera colaborativa, distribuyendo la redacción de las partes del Informe entre un equipo.  </a:t>
              </a:r>
              <a:endParaRPr lang="es-VE" sz="85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pic>
          <p:nvPicPr>
            <p:cNvPr id="1026" name="Picture 2" descr="C:\Users\AccionSolidaria\Downloads\Logo Civilis Final en Azul (1)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0"/>
              <a:ext cx="1152352" cy="880442"/>
            </a:xfrm>
            <a:prstGeom prst="rect">
              <a:avLst/>
            </a:prstGeom>
            <a:noFill/>
          </p:spPr>
        </p:pic>
        <p:sp>
          <p:nvSpPr>
            <p:cNvPr id="9" name="8 CuadroTexto"/>
            <p:cNvSpPr txBox="1"/>
            <p:nvPr/>
          </p:nvSpPr>
          <p:spPr>
            <a:xfrm>
              <a:off x="3168576" y="918469"/>
              <a:ext cx="3024336" cy="4752527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3616" tIns="46808" rIns="93616" bIns="46808" rtlCol="0">
              <a:spAutoFit/>
            </a:bodyPr>
            <a:lstStyle/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¿Qué utilidad tienen los Informes de la SC ?</a:t>
              </a:r>
            </a:p>
            <a:p>
              <a:pPr algn="just"/>
              <a:endParaRPr lang="es-VE" sz="400" b="1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Los </a:t>
              </a:r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Informes de la Sociedad 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Civil –llamados también informes alternativos o sombra- </a:t>
              </a:r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c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onstituyen una fuente de información complementaria a la del Estado desde el </a:t>
              </a:r>
              <a:r>
                <a:rPr lang="es-VE" sz="850" b="1" u="sng" dirty="0" smtClean="0">
                  <a:solidFill>
                    <a:schemeClr val="tx1"/>
                  </a:solidFill>
                  <a:latin typeface="Century Gothic" pitchFamily="34" charset="0"/>
                </a:rPr>
                <a:t>conocimiento del terreno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 y de una </a:t>
              </a:r>
              <a:r>
                <a:rPr lang="es-VE" sz="850" b="1" u="sng" dirty="0" smtClean="0">
                  <a:solidFill>
                    <a:schemeClr val="tx1"/>
                  </a:solidFill>
                  <a:latin typeface="Century Gothic" pitchFamily="34" charset="0"/>
                </a:rPr>
                <a:t>perspectiva independiente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. </a:t>
              </a:r>
            </a:p>
            <a:p>
              <a:pPr algn="just"/>
              <a:endParaRPr lang="es-VE" sz="850" b="1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Contribuyen a un entendimiento más amplio y completo de la situación de los derechos </a:t>
              </a:r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h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umanos en el país, aportan </a:t>
              </a:r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información 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valiosa sobre el impacto real de las medidas adoptadas por el Estado en la práctica, y ayudan a definir la mejor forma </a:t>
              </a:r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en que 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las disposiciones y los estándares de los Pactos </a:t>
              </a:r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pueden implementarse de una manera más eficaz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. </a:t>
              </a:r>
            </a:p>
            <a:p>
              <a:pPr algn="just"/>
              <a:endParaRPr lang="es-VE" sz="850" b="1" dirty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¿Qué 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interesa más a los Comités?</a:t>
              </a:r>
            </a:p>
            <a:p>
              <a:pPr algn="just"/>
              <a:endParaRPr lang="es-VE" sz="850" b="1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La información aportada por la sociedad civil es esencial, sobre todo cuando los Informes de los Estados </a:t>
              </a:r>
              <a:r>
                <a:rPr lang="es-VE" sz="850" b="1" u="sng" dirty="0" smtClean="0">
                  <a:solidFill>
                    <a:schemeClr val="tx1"/>
                  </a:solidFill>
                  <a:latin typeface="Century Gothic" pitchFamily="34" charset="0"/>
                </a:rPr>
                <a:t>no cubren todas las disposiciones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 de los Pactos; </a:t>
              </a:r>
              <a:r>
                <a:rPr lang="es-VE" sz="850" b="1" u="sng" dirty="0" smtClean="0">
                  <a:solidFill>
                    <a:schemeClr val="tx1"/>
                  </a:solidFill>
                  <a:latin typeface="Century Gothic" pitchFamily="34" charset="0"/>
                </a:rPr>
                <a:t>carecen de suficiente información 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y de datos o </a:t>
              </a:r>
              <a:r>
                <a:rPr lang="es-VE" sz="850" b="1" u="sng" dirty="0" smtClean="0">
                  <a:solidFill>
                    <a:schemeClr val="tx1"/>
                  </a:solidFill>
                  <a:latin typeface="Century Gothic" pitchFamily="34" charset="0"/>
                </a:rPr>
                <a:t>no son fieles a la realidad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.</a:t>
              </a:r>
            </a:p>
            <a:p>
              <a:pPr algn="just"/>
              <a:endParaRPr lang="es-VE" sz="850" b="1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Los informe de la sociedad civil pueden cubrir todos los derechos del Pacto (informes exhaustivos) o una parte (informes temáticos). Ayuda a los Comités que los informes se elaboren siguiendo </a:t>
              </a:r>
              <a:r>
                <a:rPr lang="es-VE" sz="850" b="1" u="sng" dirty="0" smtClean="0">
                  <a:solidFill>
                    <a:schemeClr val="tx1"/>
                  </a:solidFill>
                  <a:latin typeface="Century Gothic" pitchFamily="34" charset="0"/>
                </a:rPr>
                <a:t>la misma estructura del Pacto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 (artículo por artículo), para comparar rápidamente la información suministrada por la sociedad civil y la presentada por el Estado. </a:t>
              </a:r>
            </a:p>
            <a:p>
              <a:pPr algn="just"/>
              <a:endParaRPr lang="es-VE" sz="850" b="1" dirty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También es de ayuda que, después de cada análisis por artículo, se agreguen </a:t>
              </a:r>
              <a:r>
                <a:rPr lang="es-VE" sz="850" b="1" u="sng" dirty="0" smtClean="0">
                  <a:solidFill>
                    <a:schemeClr val="tx1"/>
                  </a:solidFill>
                  <a:latin typeface="Century Gothic" pitchFamily="34" charset="0"/>
                </a:rPr>
                <a:t>recomendaciones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 sobre las que se considera el Estado debe concentrar sus esfuerzos para mejorar la situación de los derechos.  </a:t>
              </a:r>
              <a:endParaRPr lang="es-VE" sz="850" b="1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4032672" y="5670995"/>
              <a:ext cx="5328816" cy="1402581"/>
            </a:xfrm>
            <a:prstGeom prst="rect">
              <a:avLst/>
            </a:prstGeom>
            <a:solidFill>
              <a:srgbClr val="9999FF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3616" tIns="46808" rIns="93616" bIns="46808" rtlCol="0">
              <a:spAutoFit/>
            </a:bodyPr>
            <a:lstStyle/>
            <a:p>
              <a:r>
                <a:rPr lang="es-VE" sz="850" b="1" dirty="0">
                  <a:solidFill>
                    <a:schemeClr val="tx1"/>
                  </a:solidFill>
                  <a:latin typeface="Century Gothic" pitchFamily="34" charset="0"/>
                </a:rPr>
                <a:t>Cuestiones de forma y 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de contenido</a:t>
              </a:r>
            </a:p>
            <a:p>
              <a:pPr marL="228600" indent="-228600" algn="just">
                <a:buFont typeface="+mj-lt"/>
                <a:buAutoNum type="alphaL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Escribir de forma clara y precisa, en un lenguaje respetuoso y acorde con los términos usados en los Pactos y normas internacionales de derechos humanos.  </a:t>
              </a:r>
              <a:endParaRPr lang="es-VE" sz="850" dirty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marL="228600" indent="-228600" algn="just">
                <a:buFont typeface="+mj-lt"/>
                <a:buAutoNum type="alphaL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Identificar claramente los artículos del Pacto y el número de los párrafos del Informe del Estado a los que se haga referencia.</a:t>
              </a:r>
            </a:p>
            <a:p>
              <a:pPr marL="228600" indent="-228600" algn="just">
                <a:buFont typeface="+mj-lt"/>
                <a:buAutoNum type="alphaL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Enumerar cada párrafo de forma continua y limitarse a un extensión de 7 a </a:t>
              </a:r>
              <a:r>
                <a:rPr lang="es-VE" sz="850" dirty="0">
                  <a:solidFill>
                    <a:schemeClr val="tx1"/>
                  </a:solidFill>
                  <a:latin typeface="Century Gothic" pitchFamily="34" charset="0"/>
                </a:rPr>
                <a:t>30 páginas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. Los informes exhaustivos deberían ser más largos y los temáticos, más cortos.</a:t>
              </a:r>
            </a:p>
            <a:p>
              <a:pPr marL="228600" indent="-228600" algn="just">
                <a:buFont typeface="+mj-lt"/>
                <a:buAutoNum type="alphaL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Enumerar las páginas y colocar las citas a pié de página.</a:t>
              </a:r>
            </a:p>
            <a:p>
              <a:pPr marL="228600" indent="-228600" algn="just">
                <a:buFont typeface="+mj-lt"/>
                <a:buAutoNum type="alphaLcParenR"/>
              </a:pP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Todos los documentos utilizados en los exámenes son públicos y se pueden encontrar en el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  <a:hlinkClick r:id="rId11"/>
                </a:rPr>
                <a:t>Estatus de Reportes de Venezuela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. </a:t>
              </a:r>
              <a:endParaRPr lang="es-VE" sz="85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8" name="27 CuadroTexto"/>
            <p:cNvSpPr txBox="1"/>
            <p:nvPr/>
          </p:nvSpPr>
          <p:spPr>
            <a:xfrm>
              <a:off x="1368376" y="342404"/>
              <a:ext cx="3168352" cy="338554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rgbClr val="FF66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VE" sz="800" dirty="0" smtClean="0">
                  <a:latin typeface="Century Gothic" pitchFamily="34" charset="0"/>
                  <a:hlinkClick r:id="rId12"/>
                </a:rPr>
                <a:t>PIDCP/ICCPR</a:t>
              </a:r>
              <a:r>
                <a:rPr lang="es-VE" sz="800" dirty="0" smtClean="0">
                  <a:latin typeface="Century Gothic" pitchFamily="34" charset="0"/>
                </a:rPr>
                <a:t> Pacto Internacional de Derechos Civiles y Políticos, con </a:t>
              </a:r>
              <a:r>
                <a:rPr lang="es-VE" sz="800" dirty="0" smtClean="0">
                  <a:solidFill>
                    <a:schemeClr val="tx1"/>
                  </a:solidFill>
                  <a:latin typeface="Century Gothic" pitchFamily="34" charset="0"/>
                </a:rPr>
                <a:t>53 artículos. </a:t>
              </a:r>
              <a:r>
                <a:rPr lang="es-VE" sz="800" dirty="0">
                  <a:solidFill>
                    <a:schemeClr val="tx1"/>
                  </a:solidFill>
                  <a:latin typeface="Century Gothic" pitchFamily="34" charset="0"/>
                </a:rPr>
                <a:t>R</a:t>
              </a:r>
              <a:r>
                <a:rPr lang="es-VE" sz="800" dirty="0" smtClean="0">
                  <a:solidFill>
                    <a:schemeClr val="tx1"/>
                  </a:solidFill>
                  <a:latin typeface="Century Gothic" pitchFamily="34" charset="0"/>
                </a:rPr>
                <a:t>atificado por Venezuela en 1978. </a:t>
              </a:r>
              <a:endParaRPr lang="es-VE" sz="8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6192912" y="918469"/>
              <a:ext cx="3168576" cy="499587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3616" tIns="46808" rIns="93616" bIns="46808" rtlCol="0">
              <a:spAutoFit/>
            </a:bodyPr>
            <a:lstStyle/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Estructura de un Informe</a:t>
              </a:r>
            </a:p>
            <a:p>
              <a:pPr algn="just"/>
              <a:endParaRPr lang="es-VE" sz="400" b="1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Título (con o sin portada).-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 Informe al Comité____ con motivo del Examen </a:t>
              </a:r>
              <a:r>
                <a:rPr lang="es-VE" sz="850" u="sng" dirty="0" smtClean="0">
                  <a:solidFill>
                    <a:schemeClr val="tx1"/>
                  </a:solidFill>
                  <a:latin typeface="Century Gothic" pitchFamily="34" charset="0"/>
                </a:rPr>
                <a:t>del 3er Informe Periódico del Estado Venezolano para el </a:t>
              </a:r>
              <a:r>
                <a:rPr lang="es-VE" sz="850" b="1" u="sng" dirty="0" smtClean="0">
                  <a:solidFill>
                    <a:schemeClr val="tx1"/>
                  </a:solidFill>
                  <a:latin typeface="Century Gothic" pitchFamily="34" charset="0"/>
                </a:rPr>
                <a:t>Período  de Sesión </a:t>
              </a:r>
              <a:r>
                <a:rPr lang="es-VE" sz="850" b="1" u="sng" dirty="0" smtClean="0">
                  <a:solidFill>
                    <a:srgbClr val="222222"/>
                  </a:solidFill>
                  <a:latin typeface="Century Gothic" pitchFamily="34" charset="0"/>
                </a:rPr>
                <a:t>55° del PIDESC</a:t>
              </a:r>
              <a:r>
                <a:rPr lang="es-VE" sz="850" dirty="0" smtClean="0">
                  <a:solidFill>
                    <a:srgbClr val="222222"/>
                  </a:solidFill>
                  <a:latin typeface="Century Gothic" pitchFamily="34" charset="0"/>
                </a:rPr>
                <a:t> ó en </a:t>
              </a:r>
              <a:r>
                <a:rPr lang="es-VE" sz="850" u="sng" dirty="0" smtClean="0">
                  <a:solidFill>
                    <a:srgbClr val="222222"/>
                  </a:solidFill>
                  <a:latin typeface="Century Gothic" pitchFamily="34" charset="0"/>
                </a:rPr>
                <a:t>4to Informe Periódico del Estado Venezolano para el </a:t>
              </a:r>
              <a:r>
                <a:rPr lang="es-VE" sz="850" b="1" u="sng" dirty="0" smtClean="0">
                  <a:solidFill>
                    <a:srgbClr val="222222"/>
                  </a:solidFill>
                  <a:latin typeface="Century Gothic" pitchFamily="34" charset="0"/>
                </a:rPr>
                <a:t>Período de Sesión 114° del PIDCP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, según corresponda, fecha y nombre de las organizaciones autoras (puede incluir logos). </a:t>
              </a:r>
            </a:p>
            <a:p>
              <a:pPr algn="just"/>
              <a:endParaRPr lang="es-VE" sz="85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Resumen ejecutivo.-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 Descripción de principales temas, preocupaciones, conclusiones y recomendaciones que contiene el informe.</a:t>
              </a:r>
            </a:p>
            <a:p>
              <a:pPr algn="just"/>
              <a:endParaRPr lang="es-VE" sz="85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Presentación.-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Presentación sucinta de las organizaciones que elaboró el informe.</a:t>
              </a:r>
            </a:p>
            <a:p>
              <a:pPr algn="just"/>
              <a:endParaRPr lang="es-VE" sz="85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Introducción.-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Incluye una breve explicación del contexto del país relevante para los temas y de la metodología de trabajo para elaborar el informe.</a:t>
              </a:r>
            </a:p>
            <a:p>
              <a:pPr algn="just"/>
              <a:endParaRPr lang="es-VE" sz="85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Parte sustantiva artículo por artículo.-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 Es  el análisis crítico sobre el sentido, la forma y las consecuencias de las medidas del Estado (legislativas, políticas o prácticas) incluyendo omisiones, de conformidad con los estándares y requisitos de los derechos </a:t>
              </a:r>
              <a:r>
                <a:rPr lang="es-VE" sz="850" dirty="0">
                  <a:solidFill>
                    <a:schemeClr val="tx1"/>
                  </a:solidFill>
                  <a:latin typeface="Century Gothic" pitchFamily="34" charset="0"/>
                </a:rPr>
                <a:t>d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el Pacto, presentando información específica. Debe hacer referencia a lo dicho u omitido por el Estado.    </a:t>
              </a:r>
            </a:p>
            <a:p>
              <a:pPr algn="just"/>
              <a:endParaRPr lang="es-VE" sz="85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Recomendaciones después de cada artículo.-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Son medidas -o acciones que orienten a medidas- concretas y realistas, cuya adopción permita aplicar en forma adecuada y de manera eficaz las disposiciones del Pacto. Pueden incluir plazos para llevarlas a cabo. También pueden añadirse </a:t>
              </a:r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conclusiones y recomendaciones generales</a:t>
              </a:r>
              <a:r>
                <a:rPr lang="es-VE" sz="850" dirty="0">
                  <a:solidFill>
                    <a:schemeClr val="tx1"/>
                  </a:solidFill>
                  <a:latin typeface="Century Gothic" pitchFamily="34" charset="0"/>
                </a:rPr>
                <a:t>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al final del Informe.</a:t>
              </a:r>
              <a:endParaRPr lang="es-VE" sz="850" dirty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endParaRPr lang="es-VE" sz="85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 algn="just"/>
              <a:r>
                <a:rPr lang="es-VE" sz="850" b="1" dirty="0" smtClean="0">
                  <a:solidFill>
                    <a:schemeClr val="tx1"/>
                  </a:solidFill>
                  <a:latin typeface="Century Gothic" pitchFamily="34" charset="0"/>
                </a:rPr>
                <a:t>Anexos.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- </a:t>
              </a:r>
              <a:r>
                <a:rPr lang="es-VE" sz="850" dirty="0">
                  <a:solidFill>
                    <a:schemeClr val="tx1"/>
                  </a:solidFill>
                  <a:latin typeface="Century Gothic" pitchFamily="34" charset="0"/>
                </a:rPr>
                <a:t>D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ocumentación que </a:t>
              </a:r>
              <a:r>
                <a:rPr lang="es-VE" sz="850" dirty="0">
                  <a:solidFill>
                    <a:schemeClr val="tx1"/>
                  </a:solidFill>
                  <a:latin typeface="Century Gothic" pitchFamily="34" charset="0"/>
                </a:rPr>
                <a:t>apoye </a:t>
              </a:r>
              <a:r>
                <a:rPr lang="es-VE" sz="850" dirty="0" smtClean="0">
                  <a:solidFill>
                    <a:schemeClr val="tx1"/>
                  </a:solidFill>
                  <a:latin typeface="Century Gothic" pitchFamily="34" charset="0"/>
                </a:rPr>
                <a:t>el informe.</a:t>
              </a:r>
              <a:endParaRPr lang="es-VE" sz="85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720304" y="0"/>
              <a:ext cx="3816424" cy="338554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rgbClr val="FF66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VE" sz="800" dirty="0" smtClean="0">
                  <a:latin typeface="Century Gothic" pitchFamily="34" charset="0"/>
                  <a:hlinkClick r:id="rId13"/>
                </a:rPr>
                <a:t>PIDESC/ICESCR</a:t>
              </a:r>
              <a:r>
                <a:rPr lang="es-VE" sz="800" dirty="0" smtClean="0">
                  <a:latin typeface="Century Gothic" pitchFamily="34" charset="0"/>
                </a:rPr>
                <a:t> Pacto Internacional de Derechos Económicos, Sociales y Culturales, con 31 artículos. Ratificado por Venezuela en 1978 .</a:t>
              </a:r>
              <a:endParaRPr lang="es-VE" sz="800" dirty="0">
                <a:latin typeface="Century Gothic" pitchFamily="34" charset="0"/>
              </a:endParaRPr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1224360" y="702444"/>
              <a:ext cx="2736304" cy="202252"/>
            </a:xfrm>
            <a:prstGeom prst="rect">
              <a:avLst/>
            </a:prstGeom>
            <a:noFill/>
          </p:spPr>
          <p:txBody>
            <a:bodyPr wrap="square" lIns="93616" tIns="46808" rIns="93616" bIns="46808" rtlCol="0">
              <a:spAutoFit/>
            </a:bodyPr>
            <a:lstStyle/>
            <a:p>
              <a:r>
                <a:rPr lang="es-VE" sz="700" b="1" dirty="0" smtClean="0">
                  <a:latin typeface="Century Gothic" pitchFamily="34" charset="0"/>
                  <a:hlinkClick r:id="rId14"/>
                </a:rPr>
                <a:t>civilisac@gmail.com</a:t>
              </a:r>
              <a:r>
                <a:rPr lang="es-VE" sz="700" b="1" dirty="0" smtClean="0">
                  <a:latin typeface="Century Gothic" pitchFamily="34" charset="0"/>
                </a:rPr>
                <a:t> / </a:t>
              </a:r>
              <a:r>
                <a:rPr lang="es-VE" sz="700" b="1" dirty="0" smtClean="0">
                  <a:latin typeface="Century Gothic" pitchFamily="34" charset="0"/>
                  <a:hlinkClick r:id="rId15"/>
                </a:rPr>
                <a:t>civilisddhh.internacional@gmail.com</a:t>
              </a:r>
              <a:r>
                <a:rPr lang="es-VE" sz="700" b="1" dirty="0" smtClean="0">
                  <a:latin typeface="Century Gothic" pitchFamily="34" charset="0"/>
                </a:rPr>
                <a:t>  </a:t>
              </a:r>
              <a:endParaRPr lang="es-VE" sz="700" b="1" dirty="0">
                <a:latin typeface="Century Gothic" pitchFamily="34" charset="0"/>
              </a:endParaRP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3960664" y="702444"/>
              <a:ext cx="9361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VE" sz="800" b="1" dirty="0" smtClean="0"/>
                <a:t>Febrero 2015</a:t>
              </a:r>
              <a:endParaRPr lang="es-VE" sz="800" b="1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1033</Words>
  <Application>Microsoft Office PowerPoint</Application>
  <PresentationFormat>Personalizado</PresentationFormat>
  <Paragraphs>56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¿Cómo se hacen Informes de la Sociedad Civil para Exámenes de Pactos?</dc:title>
  <dc:creator>AccionSolidaria</dc:creator>
  <cp:lastModifiedBy>Lenovo All-in-one</cp:lastModifiedBy>
  <cp:revision>97</cp:revision>
  <dcterms:created xsi:type="dcterms:W3CDTF">2015-02-17T14:48:08Z</dcterms:created>
  <dcterms:modified xsi:type="dcterms:W3CDTF">2015-02-27T19:23:39Z</dcterms:modified>
</cp:coreProperties>
</file>